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2" r:id="rId1"/>
  </p:sldMasterIdLst>
  <p:sldIdLst>
    <p:sldId id="272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311" r:id="rId12"/>
    <p:sldId id="266" r:id="rId13"/>
    <p:sldId id="267" r:id="rId14"/>
    <p:sldId id="268" r:id="rId15"/>
    <p:sldId id="304" r:id="rId16"/>
    <p:sldId id="313" r:id="rId17"/>
    <p:sldId id="314" r:id="rId18"/>
    <p:sldId id="269" r:id="rId19"/>
    <p:sldId id="309" r:id="rId20"/>
    <p:sldId id="315" r:id="rId21"/>
    <p:sldId id="316" r:id="rId22"/>
    <p:sldId id="270" r:id="rId23"/>
    <p:sldId id="303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4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5D5DEF-AAC4-C111-4873-35D22C0AB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F7F93B-3D4E-9E5F-9648-63DEA2D20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061077-90EF-A0D2-0761-84D3D5D49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023EE-EE21-40EB-ABF4-2B9848689CB3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D1F791-2742-A4EB-A300-BCFE4434D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483073-91C4-71D5-669C-84B5765F9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3693-8837-4121-BBEA-D13DC96A1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98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94A7C-4A9C-7852-BB3F-AE838AB0B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D152E16-45D2-9730-20E1-BEE5D35CF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B4D9B4-7EB6-7132-57B8-83FDC8E1A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023EE-EE21-40EB-ABF4-2B9848689CB3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D5B0AA-513C-F9DF-7A1B-0946C58D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19F889-FC42-908F-7E39-2BE1B117A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3693-8837-4121-BBEA-D13DC96A1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411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05C427-511C-C0C2-5A72-3AD655812A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4DAD2F2-A810-CF30-E467-213ECF42A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601384-E4DC-5FBD-876D-6375B931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023EE-EE21-40EB-ABF4-2B9848689CB3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2D3448-B815-F70E-C389-5D41C983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28ABF9-2F3E-8755-7C74-122FAEF56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3693-8837-4121-BBEA-D13DC96A1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07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42D7B-FE7B-82A0-97AA-200375A4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89253F-BFD5-59F2-1D3A-E585FB422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3BB890-F72A-6609-3ACC-FE160E5B5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023EE-EE21-40EB-ABF4-2B9848689CB3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BA757A-697A-D942-504C-92BD7842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EA8632-44B2-205A-BB63-0F342724C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3693-8837-4121-BBEA-D13DC96A1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265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81F82F-E597-1372-5FCE-4E711E7AC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5CD1DE-A3A0-D10D-15F7-20E04D4A1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C75593-BD21-0783-4E46-845F9982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023EE-EE21-40EB-ABF4-2B9848689CB3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3F691D-6E4F-6A4B-3D4A-78C7FEB5D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F7B70A-CB05-D6A4-C968-92F5BDDF9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3693-8837-4121-BBEA-D13DC96A1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863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924506-E088-9073-A53F-67ACABC2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B16E24-00B9-2752-DCAD-7748D7E88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9C3B8A3-AE07-0617-328F-AF2567E4A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245BA0-5692-8F4D-1B48-BADF07D7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023EE-EE21-40EB-ABF4-2B9848689CB3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207036-AD1F-5AE4-95EE-AEEF92369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99EF1D-A228-E8C6-82DA-B4463902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3693-8837-4121-BBEA-D13DC96A1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08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3510E-AA65-3BB5-31B8-C00A7F132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12DBBD-12CB-06B9-5F3B-E29B7377A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EB1D0F4-4256-5198-FE93-08A9997AE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78BFF65-B9D2-4F0D-4A4A-DD5E23AA43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C2F8A9C-C858-3673-36F8-07EA8B294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3B32CC7-FF45-80C7-306E-40B892EF2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023EE-EE21-40EB-ABF4-2B9848689CB3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56BACC0-CFD2-A786-52D7-F281441F8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717D10-CCC8-46CB-C40D-E47DC859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3693-8837-4121-BBEA-D13DC96A1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835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68E936-5C8B-4E8E-D0C2-BF5B8549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22CA1B-32DC-3E5B-E607-175789755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023EE-EE21-40EB-ABF4-2B9848689CB3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FD4474A-5DE1-24A8-290B-D8F9B779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1E5F346-31A9-7902-3C33-BBC4E2E2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3693-8837-4121-BBEA-D13DC96A1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963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BF1B2FE-B942-2A6D-4CA5-084384C3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023EE-EE21-40EB-ABF4-2B9848689CB3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8C3BBC-C07C-A587-1C29-5499DE41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60DAC5-FDAD-60DA-CC61-0958A1EC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3693-8837-4121-BBEA-D13DC96A1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358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529C98-CA30-06E1-8869-295910DA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B07F8D-38B7-2150-C0E2-BEF19AA3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CD888A-1543-6FB4-2199-207ECD623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BFDDCD-4E27-4BC9-8503-336072E8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023EE-EE21-40EB-ABF4-2B9848689CB3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99AA34-9ED2-9174-A74C-E4377352F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490ED2-2BCC-A267-7432-E4FAC1956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3693-8837-4121-BBEA-D13DC96A1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678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7B76D-8FA6-06EC-B4C4-E79AA4F0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0BB0B2E-6352-AA62-B4E6-0BE69F870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143B2F-4038-CC01-5F2F-A8D8DC345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AFCFC7-0A2F-B027-C404-3CBF8999A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023EE-EE21-40EB-ABF4-2B9848689CB3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78CA6CD-C812-725E-0A3C-E935D266F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26C053-B923-B2C5-1B5B-EDA8834A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D3693-8837-4121-BBEA-D13DC96A1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925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DCF97E-6926-C4B7-87A0-1EE417F5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07A424-26CC-3661-073D-B6A4B7802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C98B63-6617-3AD4-2BD6-59475E627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B023EE-EE21-40EB-ABF4-2B9848689CB3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32849-6F27-967F-5632-4B5F35717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3E6E02-6E8A-94B6-DDD6-F514D666A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AD3693-8837-4121-BBEA-D13DC96A1D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472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эмблема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B696661E-96CF-F750-92BC-21BB273F4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815" y="471053"/>
            <a:ext cx="1842655" cy="1842655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8E5FF46-6E0D-D848-B36D-F669722F6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539" y="524122"/>
            <a:ext cx="2450596" cy="1736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27129F-8E97-06C7-3721-F9938C9DE79E}"/>
              </a:ext>
            </a:extLst>
          </p:cNvPr>
          <p:cNvSpPr txBox="1"/>
          <p:nvPr/>
        </p:nvSpPr>
        <p:spPr>
          <a:xfrm>
            <a:off x="1177633" y="3031131"/>
            <a:ext cx="9836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Semantic Segmentation with </a:t>
            </a:r>
            <a:r>
              <a:rPr lang="en-US" sz="4800" dirty="0" err="1">
                <a:solidFill>
                  <a:schemeClr val="accent1"/>
                </a:solidFill>
              </a:rPr>
              <a:t>DenseASPP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84F90-FE61-8750-5AD7-CBF5DE0CB8F5}"/>
              </a:ext>
            </a:extLst>
          </p:cNvPr>
          <p:cNvSpPr txBox="1"/>
          <p:nvPr/>
        </p:nvSpPr>
        <p:spPr>
          <a:xfrm>
            <a:off x="1177633" y="5318215"/>
            <a:ext cx="9836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Ivan </a:t>
            </a:r>
            <a:r>
              <a:rPr lang="en-US" sz="2000" dirty="0" err="1"/>
              <a:t>Tepliashin</a:t>
            </a:r>
            <a:r>
              <a:rPr lang="en-US" sz="2000" dirty="0"/>
              <a:t> (mat. 2112455)</a:t>
            </a:r>
          </a:p>
          <a:p>
            <a:pPr algn="ctr"/>
            <a:r>
              <a:rPr lang="en-US" sz="2000" dirty="0"/>
              <a:t>Nikita </a:t>
            </a:r>
            <a:r>
              <a:rPr lang="en-US" sz="2000" dirty="0" err="1"/>
              <a:t>Paltov</a:t>
            </a:r>
            <a:r>
              <a:rPr lang="en-US" sz="2000" dirty="0"/>
              <a:t> (mat. 2107498)</a:t>
            </a:r>
          </a:p>
          <a:p>
            <a:pPr algn="ctr"/>
            <a:r>
              <a:rPr lang="en-US" sz="2000" dirty="0"/>
              <a:t>Ilia Smirnov (mat. 2106051)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815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1D37A-8343-6218-94ED-F9DC38A24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 of the Best Model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D2BDEF-E76C-1591-AB6C-524C3ADE3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Large objects are segmented correctly</a:t>
            </a:r>
          </a:p>
          <a:p>
            <a:r>
              <a:rPr lang="en-US" dirty="0"/>
              <a:t>Cars are segmented best of all.</a:t>
            </a:r>
          </a:p>
          <a:p>
            <a:r>
              <a:rPr lang="en-US" dirty="0"/>
              <a:t>Small objects (traffic signs, traffic lights, etc.) are segmented poorly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4E02FE-DD40-F904-5E2A-475D8CCF3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52" y="1690688"/>
            <a:ext cx="11265696" cy="199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1D37A-8343-6218-94ED-F9DC38A24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Results of the Best Model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E2EB5A-1CF7-8B3D-2785-399A18C6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52" y="1989168"/>
            <a:ext cx="11265696" cy="200082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A3E63D-562E-8485-2614-CE961476E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52" y="3989994"/>
            <a:ext cx="11265696" cy="2022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0432BB-30D6-1E6A-D38F-6AA2AEBB7981}"/>
              </a:ext>
            </a:extLst>
          </p:cNvPr>
          <p:cNvSpPr txBox="1"/>
          <p:nvPr/>
        </p:nvSpPr>
        <p:spPr>
          <a:xfrm>
            <a:off x="463152" y="1465948"/>
            <a:ext cx="1126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Another couple of examples: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07565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D5C1B-0922-3C30-42D0-E117E0AE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Experiments: Search for the Best Model</a:t>
            </a:r>
            <a:endParaRPr lang="ru-RU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Объект 3">
                <a:extLst>
                  <a:ext uri="{FF2B5EF4-FFF2-40B4-BE49-F238E27FC236}">
                    <a16:creationId xmlns:a16="http://schemas.microsoft.com/office/drawing/2014/main" id="{CE17B130-ADE3-8DD4-8742-F5B4C8DC01C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07181029"/>
                  </p:ext>
                </p:extLst>
              </p:nvPr>
            </p:nvGraphicFramePr>
            <p:xfrm>
              <a:off x="531961" y="1627218"/>
              <a:ext cx="11128077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7016">
                      <a:extLst>
                        <a:ext uri="{9D8B030D-6E8A-4147-A177-3AD203B41FA5}">
                          <a16:colId xmlns:a16="http://schemas.microsoft.com/office/drawing/2014/main" val="3849063011"/>
                        </a:ext>
                      </a:extLst>
                    </a:gridCol>
                    <a:gridCol w="2104977">
                      <a:extLst>
                        <a:ext uri="{9D8B030D-6E8A-4147-A177-3AD203B41FA5}">
                          <a16:colId xmlns:a16="http://schemas.microsoft.com/office/drawing/2014/main" val="3358433543"/>
                        </a:ext>
                      </a:extLst>
                    </a:gridCol>
                    <a:gridCol w="1414732">
                      <a:extLst>
                        <a:ext uri="{9D8B030D-6E8A-4147-A177-3AD203B41FA5}">
                          <a16:colId xmlns:a16="http://schemas.microsoft.com/office/drawing/2014/main" val="2896445247"/>
                        </a:ext>
                      </a:extLst>
                    </a:gridCol>
                    <a:gridCol w="1630393">
                      <a:extLst>
                        <a:ext uri="{9D8B030D-6E8A-4147-A177-3AD203B41FA5}">
                          <a16:colId xmlns:a16="http://schemas.microsoft.com/office/drawing/2014/main" val="1329525442"/>
                        </a:ext>
                      </a:extLst>
                    </a:gridCol>
                    <a:gridCol w="1475117">
                      <a:extLst>
                        <a:ext uri="{9D8B030D-6E8A-4147-A177-3AD203B41FA5}">
                          <a16:colId xmlns:a16="http://schemas.microsoft.com/office/drawing/2014/main" val="3225335051"/>
                        </a:ext>
                      </a:extLst>
                    </a:gridCol>
                    <a:gridCol w="1130060">
                      <a:extLst>
                        <a:ext uri="{9D8B030D-6E8A-4147-A177-3AD203B41FA5}">
                          <a16:colId xmlns:a16="http://schemas.microsoft.com/office/drawing/2014/main" val="1289527926"/>
                        </a:ext>
                      </a:extLst>
                    </a:gridCol>
                    <a:gridCol w="1302589">
                      <a:extLst>
                        <a:ext uri="{9D8B030D-6E8A-4147-A177-3AD203B41FA5}">
                          <a16:colId xmlns:a16="http://schemas.microsoft.com/office/drawing/2014/main" val="1249751528"/>
                        </a:ext>
                      </a:extLst>
                    </a:gridCol>
                    <a:gridCol w="1173193">
                      <a:extLst>
                        <a:ext uri="{9D8B030D-6E8A-4147-A177-3AD203B41FA5}">
                          <a16:colId xmlns:a16="http://schemas.microsoft.com/office/drawing/2014/main" val="11084399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DenseASPP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Growth rate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 parameters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Image size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 epochs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mIoU</a:t>
                          </a:r>
                          <a:r>
                            <a:rPr lang="en-US" dirty="0"/>
                            <a:t> train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mIoU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val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1343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(3, 6, 9, 12)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662420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224×224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51.4%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31.6%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28383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(3, 6, 9, 12)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1266580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224×224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54.9%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29.9%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65040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#3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(6, 12, 18, 24)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1266580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512×512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63.3%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41.4%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56415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#4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(3, 6, 12, 18, 24)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64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2252820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512×1024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73.5%</a:t>
                          </a:r>
                          <a:endParaRPr lang="ru-RU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54.0%</a:t>
                          </a:r>
                          <a:endParaRPr lang="ru-RU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5436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#5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(3, 6, 9, 12, 18, 24)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64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2748179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512×1024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55.0%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39.5%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4471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Объект 3">
                <a:extLst>
                  <a:ext uri="{FF2B5EF4-FFF2-40B4-BE49-F238E27FC236}">
                    <a16:creationId xmlns:a16="http://schemas.microsoft.com/office/drawing/2014/main" id="{CE17B130-ADE3-8DD4-8742-F5B4C8DC01C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07181029"/>
                  </p:ext>
                </p:extLst>
              </p:nvPr>
            </p:nvGraphicFramePr>
            <p:xfrm>
              <a:off x="531961" y="1627218"/>
              <a:ext cx="11128077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97016">
                      <a:extLst>
                        <a:ext uri="{9D8B030D-6E8A-4147-A177-3AD203B41FA5}">
                          <a16:colId xmlns:a16="http://schemas.microsoft.com/office/drawing/2014/main" val="3849063011"/>
                        </a:ext>
                      </a:extLst>
                    </a:gridCol>
                    <a:gridCol w="2104977">
                      <a:extLst>
                        <a:ext uri="{9D8B030D-6E8A-4147-A177-3AD203B41FA5}">
                          <a16:colId xmlns:a16="http://schemas.microsoft.com/office/drawing/2014/main" val="3358433543"/>
                        </a:ext>
                      </a:extLst>
                    </a:gridCol>
                    <a:gridCol w="1414732">
                      <a:extLst>
                        <a:ext uri="{9D8B030D-6E8A-4147-A177-3AD203B41FA5}">
                          <a16:colId xmlns:a16="http://schemas.microsoft.com/office/drawing/2014/main" val="2896445247"/>
                        </a:ext>
                      </a:extLst>
                    </a:gridCol>
                    <a:gridCol w="1630393">
                      <a:extLst>
                        <a:ext uri="{9D8B030D-6E8A-4147-A177-3AD203B41FA5}">
                          <a16:colId xmlns:a16="http://schemas.microsoft.com/office/drawing/2014/main" val="1329525442"/>
                        </a:ext>
                      </a:extLst>
                    </a:gridCol>
                    <a:gridCol w="1475117">
                      <a:extLst>
                        <a:ext uri="{9D8B030D-6E8A-4147-A177-3AD203B41FA5}">
                          <a16:colId xmlns:a16="http://schemas.microsoft.com/office/drawing/2014/main" val="3225335051"/>
                        </a:ext>
                      </a:extLst>
                    </a:gridCol>
                    <a:gridCol w="1130060">
                      <a:extLst>
                        <a:ext uri="{9D8B030D-6E8A-4147-A177-3AD203B41FA5}">
                          <a16:colId xmlns:a16="http://schemas.microsoft.com/office/drawing/2014/main" val="1289527926"/>
                        </a:ext>
                      </a:extLst>
                    </a:gridCol>
                    <a:gridCol w="1302589">
                      <a:extLst>
                        <a:ext uri="{9D8B030D-6E8A-4147-A177-3AD203B41FA5}">
                          <a16:colId xmlns:a16="http://schemas.microsoft.com/office/drawing/2014/main" val="1249751528"/>
                        </a:ext>
                      </a:extLst>
                    </a:gridCol>
                    <a:gridCol w="1173193">
                      <a:extLst>
                        <a:ext uri="{9D8B030D-6E8A-4147-A177-3AD203B41FA5}">
                          <a16:colId xmlns:a16="http://schemas.microsoft.com/office/drawing/2014/main" val="11084399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Model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DenseASPP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Growth rate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 parameters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Image size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 epochs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mIoU</a:t>
                          </a:r>
                          <a:r>
                            <a:rPr lang="en-US" dirty="0"/>
                            <a:t> train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mIoU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val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1343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(3, 6, 9, 12)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662420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410331" t="-106557" r="-246281" b="-4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51.4%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31.6%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28383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(3, 6, 9, 12)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1266580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410331" t="-206557" r="-24628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54.9%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29.9%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65040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#3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(6, 12, 18, 24)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1266580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410331" t="-306557" r="-24628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63.3%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41.4%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56415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#4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(3, 6, 12, 18, 24)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64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2252820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410331" t="-406557" r="-24628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73.5%</a:t>
                          </a:r>
                          <a:endParaRPr lang="ru-RU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54.0%</a:t>
                          </a:r>
                          <a:endParaRPr lang="ru-RU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54364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#5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(3, 6, 9, 12, 18, 24)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64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2748179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410331" t="-506557" r="-246281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55.0%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39.5%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4471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7DE77C5-1941-789F-EA4C-458E9AF5FCC7}"/>
              </a:ext>
            </a:extLst>
          </p:cNvPr>
          <p:cNvSpPr txBox="1"/>
          <p:nvPr/>
        </p:nvSpPr>
        <p:spPr>
          <a:xfrm>
            <a:off x="531960" y="3932507"/>
            <a:ext cx="11128077" cy="196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 models #1 and #2 we removed last dense blocks in the extractor.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best model is #4.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We tried training #5 on 19 classes instead of 20.</a:t>
            </a:r>
          </a:p>
        </p:txBody>
      </p:sp>
    </p:spTree>
    <p:extLst>
      <p:ext uri="{BB962C8B-B14F-4D97-AF65-F5344CB8AC3E}">
        <p14:creationId xmlns:p14="http://schemas.microsoft.com/office/powerpoint/2010/main" val="2341993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250A24-B680-B305-5F0D-09F612EA7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Experiments: Feature Extractor Variation</a:t>
            </a:r>
            <a:endParaRPr lang="ru-RU" dirty="0">
              <a:solidFill>
                <a:schemeClr val="accent1"/>
              </a:solidFill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D90A9A8-0A94-187E-02DF-230B5638AA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010867"/>
              </p:ext>
            </p:extLst>
          </p:nvPr>
        </p:nvGraphicFramePr>
        <p:xfrm>
          <a:off x="838196" y="1690688"/>
          <a:ext cx="1051560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1">
                  <a:extLst>
                    <a:ext uri="{9D8B030D-6E8A-4147-A177-3AD203B41FA5}">
                      <a16:colId xmlns:a16="http://schemas.microsoft.com/office/drawing/2014/main" val="1865636062"/>
                    </a:ext>
                  </a:extLst>
                </a:gridCol>
                <a:gridCol w="2628901">
                  <a:extLst>
                    <a:ext uri="{9D8B030D-6E8A-4147-A177-3AD203B41FA5}">
                      <a16:colId xmlns:a16="http://schemas.microsoft.com/office/drawing/2014/main" val="1819174625"/>
                    </a:ext>
                  </a:extLst>
                </a:gridCol>
                <a:gridCol w="2628901">
                  <a:extLst>
                    <a:ext uri="{9D8B030D-6E8A-4147-A177-3AD203B41FA5}">
                      <a16:colId xmlns:a16="http://schemas.microsoft.com/office/drawing/2014/main" val="105036679"/>
                    </a:ext>
                  </a:extLst>
                </a:gridCol>
                <a:gridCol w="2628901">
                  <a:extLst>
                    <a:ext uri="{9D8B030D-6E8A-4147-A177-3AD203B41FA5}">
                      <a16:colId xmlns:a16="http://schemas.microsoft.com/office/drawing/2014/main" val="3572486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 extractor</a:t>
                      </a:r>
                      <a:endParaRPr lang="ru-RU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epochs</a:t>
                      </a:r>
                      <a:endParaRPr lang="ru-RU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mIoU</a:t>
                      </a:r>
                      <a:r>
                        <a:rPr lang="en-US" dirty="0"/>
                        <a:t> on training set</a:t>
                      </a:r>
                      <a:endParaRPr lang="ru-RU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mIoU</a:t>
                      </a:r>
                      <a:r>
                        <a:rPr lang="en-US" dirty="0"/>
                        <a:t> on validation set</a:t>
                      </a:r>
                      <a:endParaRPr lang="ru-RU" dirty="0"/>
                    </a:p>
                  </a:txBody>
                  <a:tcPr marL="91442" marR="91442"/>
                </a:tc>
                <a:extLst>
                  <a:ext uri="{0D108BD9-81ED-4DB2-BD59-A6C34878D82A}">
                    <a16:rowId xmlns:a16="http://schemas.microsoft.com/office/drawing/2014/main" val="418678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DenseNet-121</a:t>
                      </a:r>
                      <a:endParaRPr lang="ru-RU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ru-RU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73.5%</a:t>
                      </a:r>
                      <a:endParaRPr lang="ru-RU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54.0%</a:t>
                      </a:r>
                      <a:endParaRPr lang="ru-RU" dirty="0"/>
                    </a:p>
                  </a:txBody>
                  <a:tcPr marL="91442" marR="91442"/>
                </a:tc>
                <a:extLst>
                  <a:ext uri="{0D108BD9-81ED-4DB2-BD59-A6C34878D82A}">
                    <a16:rowId xmlns:a16="http://schemas.microsoft.com/office/drawing/2014/main" val="2723708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DenseNet-201</a:t>
                      </a:r>
                      <a:endParaRPr lang="ru-RU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ru-RU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73.9%</a:t>
                      </a:r>
                      <a:endParaRPr lang="ru-RU" b="1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54.2%</a:t>
                      </a:r>
                      <a:endParaRPr lang="ru-RU" b="1" dirty="0"/>
                    </a:p>
                  </a:txBody>
                  <a:tcPr marL="91442" marR="91442"/>
                </a:tc>
                <a:extLst>
                  <a:ext uri="{0D108BD9-81ED-4DB2-BD59-A6C34878D82A}">
                    <a16:rowId xmlns:a16="http://schemas.microsoft.com/office/drawing/2014/main" val="1677568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MobileNet</a:t>
                      </a:r>
                      <a:r>
                        <a:rPr lang="en-US" dirty="0"/>
                        <a:t> V3</a:t>
                      </a:r>
                      <a:endParaRPr lang="ru-RU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  <a:endParaRPr lang="ru-RU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67.7%</a:t>
                      </a:r>
                      <a:endParaRPr lang="ru-RU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41.9%</a:t>
                      </a:r>
                      <a:endParaRPr lang="ru-RU" dirty="0"/>
                    </a:p>
                  </a:txBody>
                  <a:tcPr marL="91442" marR="91442"/>
                </a:tc>
                <a:extLst>
                  <a:ext uri="{0D108BD9-81ED-4DB2-BD59-A6C34878D82A}">
                    <a16:rowId xmlns:a16="http://schemas.microsoft.com/office/drawing/2014/main" val="392464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ConvNeXt</a:t>
                      </a:r>
                      <a:endParaRPr lang="ru-RU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ru-RU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65.9%</a:t>
                      </a:r>
                      <a:endParaRPr lang="ru-RU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53.0%</a:t>
                      </a:r>
                      <a:endParaRPr lang="ru-RU" dirty="0"/>
                    </a:p>
                  </a:txBody>
                  <a:tcPr marL="91442" marR="91442"/>
                </a:tc>
                <a:extLst>
                  <a:ext uri="{0D108BD9-81ED-4DB2-BD59-A6C34878D82A}">
                    <a16:rowId xmlns:a16="http://schemas.microsoft.com/office/drawing/2014/main" val="30135439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7D52F6D-3942-E6E7-C209-65C146AAB7DA}"/>
              </a:ext>
            </a:extLst>
          </p:cNvPr>
          <p:cNvSpPr txBox="1"/>
          <p:nvPr/>
        </p:nvSpPr>
        <p:spPr>
          <a:xfrm>
            <a:off x="838196" y="3838755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DenseNet-201:</a:t>
            </a:r>
            <a:r>
              <a:rPr lang="en-US" sz="2800" dirty="0"/>
              <a:t> </a:t>
            </a:r>
            <a:r>
              <a:rPr lang="en-US" sz="2800" dirty="0" err="1"/>
              <a:t>DenseNet</a:t>
            </a:r>
            <a:r>
              <a:rPr lang="en-US" sz="2800" dirty="0"/>
              <a:t> family, heavier than DenseNet-121.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/>
              <a:t>MobileNet</a:t>
            </a:r>
            <a:r>
              <a:rPr lang="en-US" sz="2800" b="1" dirty="0"/>
              <a:t> V3: </a:t>
            </a:r>
            <a:r>
              <a:rPr lang="en-US" sz="2800" dirty="0"/>
              <a:t>lightweight CNN optimized for mobile and edge devices, introduced in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/>
              <a:t>ConvNeXt</a:t>
            </a:r>
            <a:r>
              <a:rPr lang="en-US" sz="2800" b="1" dirty="0"/>
              <a:t>:</a:t>
            </a:r>
            <a:r>
              <a:rPr lang="en-US" sz="2800" dirty="0"/>
              <a:t> inspired by Transformer-based models, introduced in 2022.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3813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DC5C8-523B-C919-C9D8-BFE567A4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Experiments: Feature Similarity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8CA0D2-5C4E-D439-CFAA-3D3A42AF6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 each unique label in ground truth a mean feature vector is calculated.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Cosine similarity is calculated between each pixel’s feature vector and this mean feature vector.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similarity scores are stored as a heatmap.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classes often have high feature similarity:</a:t>
            </a:r>
          </a:p>
          <a:p>
            <a:r>
              <a:rPr lang="en-US" dirty="0"/>
              <a:t>“Wall” and “Building”</a:t>
            </a:r>
          </a:p>
          <a:p>
            <a:r>
              <a:rPr lang="en-US" dirty="0"/>
              <a:t>“Bicycle” and “Motorcycle”</a:t>
            </a:r>
          </a:p>
        </p:txBody>
      </p:sp>
    </p:spTree>
    <p:extLst>
      <p:ext uri="{BB962C8B-B14F-4D97-AF65-F5344CB8AC3E}">
        <p14:creationId xmlns:p14="http://schemas.microsoft.com/office/powerpoint/2010/main" val="868288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E6A85-C394-C618-934D-08C844B75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F90F0-87DA-C195-BCB2-69805F137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Experiments: Feature Similarity – Example 1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3D821A-B4C0-981D-B053-9DA87CF8B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62" y="1690688"/>
            <a:ext cx="10213676" cy="11737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BC1BAD-3AFF-D274-25C6-D42D281E2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62" y="2864422"/>
            <a:ext cx="10213676" cy="11737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286182-E16D-925C-75F0-262BEA34C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62" y="4022832"/>
            <a:ext cx="10213676" cy="115351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CE970C7-8A3E-6858-8383-10074D043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162" y="5194597"/>
            <a:ext cx="10213676" cy="116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80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E6A85-C394-C618-934D-08C844B75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F90F0-87DA-C195-BCB2-69805F137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Experiments: Feature Similarity – Example </a:t>
            </a:r>
            <a:r>
              <a:rPr lang="ru-RU" dirty="0">
                <a:solidFill>
                  <a:schemeClr val="accent1"/>
                </a:solidFill>
              </a:rPr>
              <a:t>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F2DC98-DCC3-4F88-7310-EDB0A383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62" y="1697978"/>
            <a:ext cx="10213676" cy="11591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12D1BE-8995-695C-560E-55324FFE8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62" y="2846194"/>
            <a:ext cx="10213676" cy="11656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476B528-C71A-6CDB-8FE7-C8B6CE338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62" y="3994675"/>
            <a:ext cx="10213676" cy="11608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AAF188B-5A24-0F39-BCCF-FB5CF7C8A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162" y="5161056"/>
            <a:ext cx="10213676" cy="115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E6A85-C394-C618-934D-08C844B75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F90F0-87DA-C195-BCB2-69805F137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Experiments: Feature Similarity – Example </a:t>
            </a:r>
            <a:r>
              <a:rPr lang="ru-RU" dirty="0">
                <a:solidFill>
                  <a:schemeClr val="accent1"/>
                </a:solidFill>
              </a:rPr>
              <a:t>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038ED-C746-FC34-8176-0CC7CF489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56" y="1713597"/>
            <a:ext cx="10213676" cy="11453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4EBA93-7C25-731C-AD46-DADF81940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62" y="2852657"/>
            <a:ext cx="10213676" cy="11526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B4979D5-6357-CEE1-F5EE-C8B70CEF6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59" y="4006598"/>
            <a:ext cx="10228282" cy="116081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AE557B8-CF5A-6BD0-AF12-21A597D8B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56" y="5167312"/>
            <a:ext cx="10213676" cy="114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54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2BB05-F375-1DAA-E496-7DA48456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Experiments: Layers Removal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D8BA52-1184-5692-A87C-B4A979845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tried removing top </a:t>
            </a:r>
            <a:r>
              <a:rPr lang="en-US" dirty="0" err="1"/>
              <a:t>DenseASPP</a:t>
            </a:r>
            <a:r>
              <a:rPr lang="en-US" dirty="0"/>
              <a:t> blocks from the best model.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Larger objects are still recognizable with 1-2 top blocks removed, further they suffer significantly.</a:t>
            </a:r>
          </a:p>
          <a:p>
            <a:r>
              <a:rPr lang="en-US" dirty="0"/>
              <a:t>Smaller objects are still recognizable with even 3 top blocks removed.</a:t>
            </a:r>
          </a:p>
          <a:p>
            <a:r>
              <a:rPr lang="en-US" dirty="0"/>
              <a:t>When all the </a:t>
            </a:r>
            <a:r>
              <a:rPr lang="en-US" dirty="0" err="1"/>
              <a:t>DenseASPP</a:t>
            </a:r>
            <a:r>
              <a:rPr lang="en-US" dirty="0"/>
              <a:t> blocks are removed, the result makes almost no sense at all.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47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32ECF-CD0E-B42F-01C6-9E4BD1944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0CCE0-B229-0F7A-75A7-CEBD52C3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Experiments: Layers Removal – Example 1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A3858F-D59E-980C-C0E9-44A4F486A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1"/>
            <a:ext cx="10515600" cy="10096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Bicycle, cars are recognized even with almost all layers removed.</a:t>
            </a:r>
          </a:p>
          <a:p>
            <a:pPr marL="0" indent="0">
              <a:buNone/>
            </a:pPr>
            <a:r>
              <a:rPr lang="en-US" dirty="0"/>
              <a:t>Road suffers even with 2 layers removed.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393090-F676-3616-E90A-FB4E6799E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10515599" cy="31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09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E720E2-21DB-0F48-9D57-D794866A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Semantic Image Segmentation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8B93BD-AD00-6749-0987-C470651E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computer vision task in which the goal is to categorize each pixel in an image into a class or object.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Applications:</a:t>
            </a:r>
            <a:r>
              <a:rPr lang="en-US" dirty="0"/>
              <a:t> autonomous driving, medical imaging, robotics, …</a:t>
            </a:r>
          </a:p>
        </p:txBody>
      </p:sp>
      <p:pic>
        <p:nvPicPr>
          <p:cNvPr id="7" name="Рисунок 6" descr="Изображение выглядит как на открытом воздухе, путь, обувь, пешеходный переход&#10;&#10;Автоматически созданное описание">
            <a:extLst>
              <a:ext uri="{FF2B5EF4-FFF2-40B4-BE49-F238E27FC236}">
                <a16:creationId xmlns:a16="http://schemas.microsoft.com/office/drawing/2014/main" id="{EE47CC28-4226-8562-4C66-D8C6C5E43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04" y="2851946"/>
            <a:ext cx="4199230" cy="2099615"/>
          </a:xfrm>
          <a:prstGeom prst="rect">
            <a:avLst/>
          </a:prstGeom>
        </p:spPr>
      </p:pic>
      <p:pic>
        <p:nvPicPr>
          <p:cNvPr id="9" name="Рисунок 8" descr="Изображение выглядит как снимок экрана, Анимация, графический дизайн, Пурпурный цвет&#10;&#10;Автоматически созданное описание">
            <a:extLst>
              <a:ext uri="{FF2B5EF4-FFF2-40B4-BE49-F238E27FC236}">
                <a16:creationId xmlns:a16="http://schemas.microsoft.com/office/drawing/2014/main" id="{210850E5-2F55-B85C-D9E1-373354AB4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96" y="2851946"/>
            <a:ext cx="4199230" cy="2099615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8EF3C314-6F65-0244-E188-8B84510B7633}"/>
              </a:ext>
            </a:extLst>
          </p:cNvPr>
          <p:cNvSpPr/>
          <p:nvPr/>
        </p:nvSpPr>
        <p:spPr>
          <a:xfrm>
            <a:off x="5443268" y="3545457"/>
            <a:ext cx="1337094" cy="6297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275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32ECF-CD0E-B42F-01C6-9E4BD1944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0CCE0-B229-0F7A-75A7-CEBD52C3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Experiments: Layers Removal – Example </a:t>
            </a:r>
            <a:r>
              <a:rPr lang="ru-RU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A3858F-D59E-980C-C0E9-44A4F486A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1"/>
            <a:ext cx="10515600" cy="1009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Car and people are recognized even with almost all layers removed.</a:t>
            </a:r>
          </a:p>
          <a:p>
            <a:pPr marL="0" indent="0">
              <a:buNone/>
            </a:pPr>
            <a:r>
              <a:rPr lang="en-US" dirty="0"/>
              <a:t>Train suffers significantly even with 2 layers removed.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80D7B9-1A69-3839-2F71-C2FFE2E8E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10515599" cy="31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96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32ECF-CD0E-B42F-01C6-9E4BD1944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0CCE0-B229-0F7A-75A7-CEBD52C3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Experiments: Layers Removal – Example </a:t>
            </a:r>
            <a:r>
              <a:rPr lang="ru-RU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A3858F-D59E-980C-C0E9-44A4F486A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1"/>
            <a:ext cx="10515600" cy="10096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Car and trees are recognized even with almost all layers removed.</a:t>
            </a:r>
          </a:p>
          <a:p>
            <a:pPr marL="0" indent="0">
              <a:buNone/>
            </a:pPr>
            <a:r>
              <a:rPr lang="en-US" dirty="0"/>
              <a:t>Bus is still recognized after 2 layers removed.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140FE9-DCF2-6685-4B37-FC2411C0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599" cy="315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73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BE470E-D33D-3D03-4A31-7748F120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Conclusion &amp; Discussion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9DD51A-7214-1BC3-3D50-7DDCCDF91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Overall, we have achieved a decent performance with 54.0% </a:t>
            </a:r>
            <a:r>
              <a:rPr lang="en-US" dirty="0" err="1"/>
              <a:t>mIoU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Possible further improvements (given enough computational capacity):</a:t>
            </a:r>
          </a:p>
          <a:p>
            <a:r>
              <a:rPr lang="en-US" dirty="0"/>
              <a:t>Dataset augmentation (random crops, flips, scaling, etc.)</a:t>
            </a:r>
          </a:p>
          <a:p>
            <a:r>
              <a:rPr lang="en-US" dirty="0"/>
              <a:t>Longer training (up to 80 epochs)</a:t>
            </a:r>
          </a:p>
          <a:p>
            <a:r>
              <a:rPr lang="en-US" dirty="0"/>
              <a:t>Higher resolution inputs to capture finer details</a:t>
            </a:r>
          </a:p>
          <a:p>
            <a:r>
              <a:rPr lang="en-US" dirty="0"/>
              <a:t>A better feature extractor (potentially </a:t>
            </a:r>
            <a:r>
              <a:rPr lang="en-US" dirty="0" err="1"/>
              <a:t>ConvNeXt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758120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2FBDF-DC5C-F977-6159-C2A3DB2A77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Thank you!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955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49C78E-7354-8CCB-8E46-98DAE977F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Dataset: Cityscapes</a:t>
            </a:r>
            <a:endParaRPr lang="ru-RU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1112427-6E9D-CE50-CBEE-5931D1E7E6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/>
                <a:r>
                  <a:rPr lang="en-US" dirty="0"/>
                  <a:t>A large-scale dataset of street-view images from 50 cities across Germany, Switzerland and Austria.</a:t>
                </a:r>
              </a:p>
              <a:p>
                <a:pPr algn="l"/>
                <a:r>
                  <a:rPr lang="en-US" dirty="0"/>
                  <a:t>5000 finely annotated images divided into training (2975) and validation (500) set. (There is also a test set that we don’t use.)</a:t>
                </a:r>
              </a:p>
              <a:p>
                <a:pPr algn="l"/>
                <a:r>
                  <a:rPr lang="en-US" dirty="0"/>
                  <a:t>Resolution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2048×1024</m:t>
                    </m:r>
                  </m:oMath>
                </a14:m>
                <a:r>
                  <a:rPr lang="en-US" dirty="0"/>
                  <a:t> pixels.</a:t>
                </a:r>
              </a:p>
              <a:p>
                <a:pPr algn="l"/>
                <a:r>
                  <a:rPr lang="en-US" dirty="0"/>
                  <a:t>35 classes (only 20 usually used).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1112427-6E9D-CE50-CBEE-5931D1E7E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 descr="Изображение выглядит как Наземный транспорт, небо, транспортное средство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481B73A-1A8E-44C0-0C90-33DF47E56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44" y="3701686"/>
            <a:ext cx="4667901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0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29EB5-6353-42A7-0078-4E6C9E832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Dataset: Preprocessing</a:t>
            </a:r>
            <a:endParaRPr lang="ru-RU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2479EA-8F2B-73DC-4858-97A3EA0429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Map 35 classes to 20.</a:t>
                </a:r>
              </a:p>
              <a:p>
                <a:endParaRPr lang="en-US" dirty="0"/>
              </a:p>
              <a:p>
                <a:r>
                  <a:rPr lang="en-US" dirty="0"/>
                  <a:t>Resize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2048×1024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1024×512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Normalize using ImageNet mean and standard deviation values to align with a pre-trained feature extractor.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32479EA-8F2B-73DC-4858-97A3EA0429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575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7F0F7-DDDE-E293-AB1B-F67582AB4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Atrous</a:t>
            </a:r>
            <a:r>
              <a:rPr lang="en-US" dirty="0">
                <a:solidFill>
                  <a:schemeClr val="accent1"/>
                </a:solidFill>
              </a:rPr>
              <a:t> (Dilated) Convolutions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A7AAAD-3061-9F19-682C-B1185C767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684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High-level feature representation in semantic segmentation is sensitive to scale changes.</a:t>
            </a:r>
          </a:p>
          <a:p>
            <a:pPr marL="0" indent="0">
              <a:buNone/>
            </a:pPr>
            <a:r>
              <a:rPr lang="en-US" dirty="0"/>
              <a:t>A large receptive field is required. One approach to balance between feature map size and receptive field size is to use </a:t>
            </a:r>
            <a:r>
              <a:rPr lang="en-US" dirty="0" err="1"/>
              <a:t>atrous</a:t>
            </a:r>
            <a:r>
              <a:rPr lang="en-US" dirty="0"/>
              <a:t> convolutions.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19829A-E39F-06DA-6790-339B042A6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476" y="3994030"/>
            <a:ext cx="5715798" cy="2314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7C77BC-4A98-E7D7-9A53-C6C482675FF5}"/>
              </a:ext>
            </a:extLst>
          </p:cNvPr>
          <p:cNvSpPr txBox="1"/>
          <p:nvPr/>
        </p:nvSpPr>
        <p:spPr>
          <a:xfrm>
            <a:off x="838200" y="3994030"/>
            <a:ext cx="47272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output neuron possesses a larger receptive field without increasing the number of kernel parameters.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3321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B2DD02-2A06-5FB7-8B59-70765424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DenseASPP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EB392C-CE73-8D8E-3E33-D2878183E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5406"/>
            <a:ext cx="4806349" cy="4154293"/>
          </a:xfrm>
        </p:spPr>
        <p:txBody>
          <a:bodyPr/>
          <a:lstStyle/>
          <a:p>
            <a:r>
              <a:rPr lang="en-US" dirty="0"/>
              <a:t>A cascade of </a:t>
            </a:r>
            <a:r>
              <a:rPr lang="en-US" dirty="0" err="1"/>
              <a:t>atrous</a:t>
            </a:r>
            <a:r>
              <a:rPr lang="en-US" dirty="0"/>
              <a:t> convolution layers with increasing dilation rate.</a:t>
            </a:r>
          </a:p>
          <a:p>
            <a:r>
              <a:rPr lang="en-US" dirty="0"/>
              <a:t>The output of each layer is concatenated with the input feature map and fed into the following layer.</a:t>
            </a:r>
          </a:p>
          <a:p>
            <a:r>
              <a:rPr lang="en-US" dirty="0" err="1"/>
              <a:t>Ensembling</a:t>
            </a:r>
            <a:r>
              <a:rPr lang="en-US" dirty="0"/>
              <a:t> of layers due to dense connections.</a:t>
            </a:r>
            <a:endParaRPr lang="ru-RU" dirty="0"/>
          </a:p>
        </p:txBody>
      </p:sp>
      <p:pic>
        <p:nvPicPr>
          <p:cNvPr id="5" name="Рисунок 4" descr="Изображение выглядит как текст, снимок экрана, диаграмма, План&#10;&#10;Автоматически созданное описание">
            <a:extLst>
              <a:ext uri="{FF2B5EF4-FFF2-40B4-BE49-F238E27FC236}">
                <a16:creationId xmlns:a16="http://schemas.microsoft.com/office/drawing/2014/main" id="{ABE4862A-1EBC-BEB0-33B2-17E4E758A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549" y="1681972"/>
            <a:ext cx="6244087" cy="416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6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4953F-CDC5-BFD3-B3AE-A77C8A6C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DenseASPP</a:t>
            </a:r>
            <a:r>
              <a:rPr lang="en-US" dirty="0">
                <a:solidFill>
                  <a:schemeClr val="accent1"/>
                </a:solidFill>
              </a:rPr>
              <a:t>: Receptive Field Size</a:t>
            </a:r>
            <a:endParaRPr lang="ru-RU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5CBFE28-22C8-65E6-2343-C41F834054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Receptive field size for an </a:t>
                </a:r>
                <a:r>
                  <a:rPr lang="en-US" dirty="0" err="1"/>
                  <a:t>atrous</a:t>
                </a:r>
                <a:r>
                  <a:rPr lang="en-US" dirty="0"/>
                  <a:t> convolution layer with dilation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and kernel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Stacking two convolutional layers together:</a:t>
                </a:r>
                <a:endParaRPr lang="en-US" baseline="-250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This approach provides us with a large receptive field allowing to capture global information in high resolution images.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5CBFE28-22C8-65E6-2343-C41F83405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401" r="-1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838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BE5B67-533F-84DD-0D12-D1DDADF3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Best Model Architecture</a:t>
            </a:r>
            <a:endParaRPr lang="ru-RU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42F0BF-5137-9053-A189-CB33F98414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3 modules:</a:t>
                </a:r>
              </a:p>
              <a:p>
                <a:r>
                  <a:rPr lang="en-US" b="1" dirty="0"/>
                  <a:t>Feature extractor: </a:t>
                </a:r>
                <a:r>
                  <a:rPr lang="en-US" dirty="0"/>
                  <a:t>a pre-trained </a:t>
                </a:r>
                <a:r>
                  <a:rPr lang="en-US" b="1" dirty="0"/>
                  <a:t>DenseNet-121</a:t>
                </a:r>
                <a:r>
                  <a:rPr lang="en-US" dirty="0"/>
                  <a:t>. Two last pooling layers are removed and the dilation rates of the convolution layers after the removed pooling layers are set to 2 and 4 respectively.</a:t>
                </a:r>
              </a:p>
              <a:p>
                <a:r>
                  <a:rPr lang="en-US" b="1" dirty="0" err="1"/>
                  <a:t>DenseASPP</a:t>
                </a:r>
                <a:r>
                  <a:rPr lang="en-US" b="1" dirty="0"/>
                  <a:t> module: </a:t>
                </a:r>
                <a:r>
                  <a:rPr lang="en-US" dirty="0"/>
                  <a:t>5 </a:t>
                </a:r>
                <a:r>
                  <a:rPr lang="en-US" dirty="0" err="1"/>
                  <a:t>atrous</a:t>
                </a:r>
                <a:r>
                  <a:rPr lang="en-US" dirty="0"/>
                  <a:t> convolution blocks with dilation rates [3, 6, 12, 18, 24]. Each block consists of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r>
                  <a:rPr lang="en-US" dirty="0"/>
                  <a:t> convolutional layer and a main </a:t>
                </a:r>
                <a:r>
                  <a:rPr lang="en-US" dirty="0" err="1"/>
                  <a:t>atrous</a:t>
                </a:r>
                <a:r>
                  <a:rPr lang="en-US" dirty="0"/>
                  <a:t> convolutional layer.</a:t>
                </a:r>
              </a:p>
              <a:p>
                <a:r>
                  <a:rPr lang="en-US" b="1" dirty="0"/>
                  <a:t>Classifier head: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r>
                  <a:rPr lang="en-US" dirty="0"/>
                  <a:t> convolutional layer with 20 filters. The output is </a:t>
                </a:r>
                <a:r>
                  <a:rPr lang="en-US" dirty="0" err="1"/>
                  <a:t>upsampled</a:t>
                </a:r>
                <a:r>
                  <a:rPr lang="en-US" dirty="0"/>
                  <a:t> by a factor of 8.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642F0BF-5137-9053-A189-CB33F9841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9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240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671576-D0CD-E406-A449-2C74AF88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Best Model Parameters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28879A-24B9-EE95-FEC4-AEAF3A290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feature map of DenseNet-121 – 1024 channels.</a:t>
            </a:r>
          </a:p>
          <a:p>
            <a:r>
              <a:rPr lang="en-US" dirty="0"/>
              <a:t>Reduction of channels in the feature map before each </a:t>
            </a:r>
            <a:r>
              <a:rPr lang="en-US" dirty="0" err="1"/>
              <a:t>atrous</a:t>
            </a:r>
            <a:r>
              <a:rPr lang="en-US" dirty="0"/>
              <a:t> layer into 256.</a:t>
            </a:r>
          </a:p>
          <a:p>
            <a:r>
              <a:rPr lang="en-US" dirty="0"/>
              <a:t>Dilation rates in the </a:t>
            </a:r>
            <a:r>
              <a:rPr lang="en-US" dirty="0" err="1"/>
              <a:t>DenseASPP</a:t>
            </a:r>
            <a:r>
              <a:rPr lang="en-US" dirty="0"/>
              <a:t> module: [3, 6, 12, 18, 24].</a:t>
            </a:r>
          </a:p>
          <a:p>
            <a:r>
              <a:rPr lang="en-US" dirty="0"/>
              <a:t>Each </a:t>
            </a:r>
            <a:r>
              <a:rPr lang="en-US" dirty="0" err="1"/>
              <a:t>atrous</a:t>
            </a:r>
            <a:r>
              <a:rPr lang="en-US" dirty="0"/>
              <a:t> layer outputs 64 channels (growth rate).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Trained for 60 epochs using Adam optimizer with learning rate of 0.0003 and weight decay of 0.00001.</a:t>
            </a:r>
          </a:p>
          <a:p>
            <a:pPr marL="0" indent="0">
              <a:buNone/>
            </a:pPr>
            <a:r>
              <a:rPr lang="en-US" dirty="0"/>
              <a:t>Reached </a:t>
            </a:r>
            <a:r>
              <a:rPr lang="en-US" dirty="0" err="1"/>
              <a:t>mIoU</a:t>
            </a:r>
            <a:r>
              <a:rPr lang="en-US" dirty="0"/>
              <a:t> score of 54.0% on validation set.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66491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4983</TotalTime>
  <Words>1056</Words>
  <Application>Microsoft Office PowerPoint</Application>
  <PresentationFormat>Широкоэкранный</PresentationFormat>
  <Paragraphs>172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Cambria Math</vt:lpstr>
      <vt:lpstr>Тема Office</vt:lpstr>
      <vt:lpstr>Презентация PowerPoint</vt:lpstr>
      <vt:lpstr>Semantic Image Segmentation</vt:lpstr>
      <vt:lpstr>Dataset: Cityscapes</vt:lpstr>
      <vt:lpstr>Dataset: Preprocessing</vt:lpstr>
      <vt:lpstr>Atrous (Dilated) Convolutions</vt:lpstr>
      <vt:lpstr>DenseASPP</vt:lpstr>
      <vt:lpstr>DenseASPP: Receptive Field Size</vt:lpstr>
      <vt:lpstr>Best Model Architecture</vt:lpstr>
      <vt:lpstr>Best Model Parameters</vt:lpstr>
      <vt:lpstr>Results of the Best Model</vt:lpstr>
      <vt:lpstr>Results of the Best Model</vt:lpstr>
      <vt:lpstr>Experiments: Search for the Best Model</vt:lpstr>
      <vt:lpstr>Experiments: Feature Extractor Variation</vt:lpstr>
      <vt:lpstr>Experiments: Feature Similarity</vt:lpstr>
      <vt:lpstr>Experiments: Feature Similarity – Example 1</vt:lpstr>
      <vt:lpstr>Experiments: Feature Similarity – Example 2</vt:lpstr>
      <vt:lpstr>Experiments: Feature Similarity – Example 3</vt:lpstr>
      <vt:lpstr>Experiments: Layers Removal</vt:lpstr>
      <vt:lpstr>Experiments: Layers Removal – Example 1</vt:lpstr>
      <vt:lpstr>Experiments: Layers Removal – Example 2</vt:lpstr>
      <vt:lpstr>Experiments: Layers Removal – Example 3</vt:lpstr>
      <vt:lpstr>Conclusion &amp; Discussion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Тепляшин Иван</dc:creator>
  <cp:lastModifiedBy>Тепляшин Иван</cp:lastModifiedBy>
  <cp:revision>79</cp:revision>
  <dcterms:created xsi:type="dcterms:W3CDTF">2025-02-01T14:18:53Z</dcterms:created>
  <dcterms:modified xsi:type="dcterms:W3CDTF">2025-02-05T14:17:11Z</dcterms:modified>
</cp:coreProperties>
</file>